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3" r:id="rId4"/>
    <p:sldId id="278" r:id="rId5"/>
    <p:sldId id="279" r:id="rId6"/>
    <p:sldId id="283" r:id="rId7"/>
    <p:sldId id="274" r:id="rId8"/>
    <p:sldId id="280" r:id="rId9"/>
    <p:sldId id="264" r:id="rId10"/>
    <p:sldId id="277" r:id="rId11"/>
    <p:sldId id="284" r:id="rId12"/>
    <p:sldId id="281" r:id="rId13"/>
    <p:sldId id="28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thanael Main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C0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30" autoAdjust="0"/>
    <p:restoredTop sz="99241" autoAdjust="0"/>
  </p:normalViewPr>
  <p:slideViewPr>
    <p:cSldViewPr snapToGrid="0" snapToObjects="1">
      <p:cViewPr>
        <p:scale>
          <a:sx n="94" d="100"/>
          <a:sy n="94" d="100"/>
        </p:scale>
        <p:origin x="-192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commentAuthors" Target="commentAuthors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171FF-542D-3A4D-AB14-75E1CFAA5203}" type="datetimeFigureOut">
              <a:rPr lang="en-US" smtClean="0"/>
              <a:t>4/1/19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DA86D-AFB2-FC49-B5AF-9AF36DFBF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3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DA86D-AFB2-FC49-B5AF-9AF36DFBF6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33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DA86D-AFB2-FC49-B5AF-9AF36DFBF6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08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DA86D-AFB2-FC49-B5AF-9AF36DFBF6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20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Labels</a:t>
            </a:r>
          </a:p>
          <a:p>
            <a:endParaRPr lang="en-US" dirty="0" smtClean="0"/>
          </a:p>
          <a:p>
            <a:r>
              <a:rPr lang="en-US" dirty="0" smtClean="0"/>
              <a:t>Check Scales (Make sure same size)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DA86D-AFB2-FC49-B5AF-9AF36DFBF6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19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DA86D-AFB2-FC49-B5AF-9AF36DFBF6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69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DA86D-AFB2-FC49-B5AF-9AF36DFBF6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36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DA86D-AFB2-FC49-B5AF-9AF36DFBF6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50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DA86D-AFB2-FC49-B5AF-9AF36DFBF6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81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Spatial</a:t>
            </a:r>
            <a:r>
              <a:rPr lang="en-US" baseline="0" dirty="0" smtClean="0"/>
              <a:t> Analysis</a:t>
            </a:r>
          </a:p>
          <a:p>
            <a:r>
              <a:rPr lang="en-US" baseline="0" dirty="0" smtClean="0"/>
              <a:t>Plotting of the values of SFE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the distance from center</a:t>
            </a:r>
          </a:p>
          <a:p>
            <a:r>
              <a:rPr lang="en-US" baseline="0" dirty="0" smtClean="0"/>
              <a:t>Locate regions of interest within the SFE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DA86D-AFB2-FC49-B5AF-9AF36DFBF6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2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501E-F955-7740-861D-4A16BCAC4386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F2A5-9D2D-0943-BD9E-A12EEE7B1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22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501E-F955-7740-861D-4A16BCAC4386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F2A5-9D2D-0943-BD9E-A12EEE7B1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40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501E-F955-7740-861D-4A16BCAC4386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F2A5-9D2D-0943-BD9E-A12EEE7B1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64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501E-F955-7740-861D-4A16BCAC4386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F2A5-9D2D-0943-BD9E-A12EEE7B1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3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501E-F955-7740-861D-4A16BCAC4386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F2A5-9D2D-0943-BD9E-A12EEE7B1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28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501E-F955-7740-861D-4A16BCAC4386}" type="datetimeFigureOut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F2A5-9D2D-0943-BD9E-A12EEE7B1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2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501E-F955-7740-861D-4A16BCAC4386}" type="datetimeFigureOut">
              <a:rPr lang="en-US" smtClean="0"/>
              <a:t>4/1/19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F2A5-9D2D-0943-BD9E-A12EEE7B1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70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501E-F955-7740-861D-4A16BCAC4386}" type="datetimeFigureOut">
              <a:rPr lang="en-US" smtClean="0"/>
              <a:t>4/1/19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F2A5-9D2D-0943-BD9E-A12EEE7B1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2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501E-F955-7740-861D-4A16BCAC4386}" type="datetimeFigureOut">
              <a:rPr lang="en-US" smtClean="0"/>
              <a:t>4/1/19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F2A5-9D2D-0943-BD9E-A12EEE7B1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75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501E-F955-7740-861D-4A16BCAC4386}" type="datetimeFigureOut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F2A5-9D2D-0943-BD9E-A12EEE7B1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72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501E-F955-7740-861D-4A16BCAC4386}" type="datetimeFigureOut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F2A5-9D2D-0943-BD9E-A12EEE7B1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F501E-F955-7740-861D-4A16BCAC4386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7F2A5-9D2D-0943-BD9E-A12EEE7B1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4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10.emf"/><Relationship Id="rId7" Type="http://schemas.openxmlformats.org/officeDocument/2006/relationships/oleObject" Target="../embeddings/oleObject2.bin"/><Relationship Id="rId8" Type="http://schemas.openxmlformats.org/officeDocument/2006/relationships/package" Target="../embeddings/Microsoft_Word_Document2.docx"/><Relationship Id="rId9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Star Formation Efficiency Analysis of the Galaxy NGC 4826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sz="2600" dirty="0" smtClean="0">
                <a:latin typeface="Times New Roman"/>
                <a:cs typeface="Times New Roman"/>
              </a:rPr>
              <a:t>Nathanael Mains, Dr. Paul Scowen, Kelley Liebst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Arizona State University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9827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095"/>
            <a:ext cx="4075114" cy="74477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Future Work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6" name="Picture 5" descr="SFR_vs_MolecularG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99" y="0"/>
            <a:ext cx="4601700" cy="3451275"/>
          </a:xfrm>
          <a:prstGeom prst="rect">
            <a:avLst/>
          </a:prstGeom>
        </p:spPr>
      </p:pic>
      <p:pic>
        <p:nvPicPr>
          <p:cNvPr id="7" name="Picture 6" descr="SFR_vs_AtomicG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99" y="3438743"/>
            <a:ext cx="4559009" cy="34192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1143" y="1303500"/>
            <a:ext cx="362397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Times New Roman"/>
                <a:cs typeface="Times New Roman"/>
              </a:rPr>
              <a:t>Future work will focus on performing high spatial analyses on regions of interest within the SFE.</a:t>
            </a:r>
          </a:p>
          <a:p>
            <a:pPr marL="285750" indent="-285750">
              <a:buFont typeface="Arial"/>
              <a:buChar char="•"/>
            </a:pPr>
            <a:endParaRPr lang="en-US" sz="2200" dirty="0" smtClean="0">
              <a:latin typeface="Times New Roman"/>
              <a:cs typeface="Times New Roman"/>
            </a:endParaRPr>
          </a:p>
          <a:p>
            <a:endParaRPr lang="en-US" sz="2200" dirty="0">
              <a:latin typeface="Times New Roman"/>
              <a:cs typeface="Times New Roman"/>
            </a:endParaRPr>
          </a:p>
          <a:p>
            <a:endParaRPr lang="en-US" sz="22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sz="22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Times New Roman"/>
                <a:cs typeface="Times New Roman"/>
              </a:rPr>
              <a:t>We will also plot the SFE and its distance from the center of the galaxy so that we can better understand where star forming events are occurring.</a:t>
            </a:r>
            <a:endParaRPr lang="en-US" sz="2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9456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References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Times New Roman"/>
                <a:cs typeface="Times New Roman"/>
              </a:rPr>
              <a:t>Calzetti, D., et al. 2007, </a:t>
            </a:r>
            <a:r>
              <a:rPr lang="en-US" sz="2000" dirty="0" err="1">
                <a:latin typeface="Times New Roman"/>
                <a:cs typeface="Times New Roman"/>
              </a:rPr>
              <a:t>ApJ</a:t>
            </a:r>
            <a:r>
              <a:rPr lang="en-US" sz="2000" dirty="0">
                <a:latin typeface="Times New Roman"/>
                <a:cs typeface="Times New Roman"/>
              </a:rPr>
              <a:t>, 666, </a:t>
            </a:r>
            <a:r>
              <a:rPr lang="en-US" sz="2000" dirty="0" smtClean="0">
                <a:latin typeface="Times New Roman"/>
                <a:cs typeface="Times New Roman"/>
              </a:rPr>
              <a:t>870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Helfer</a:t>
            </a:r>
            <a:r>
              <a:rPr lang="en-US" sz="2000" dirty="0">
                <a:latin typeface="Times New Roman"/>
                <a:cs typeface="Times New Roman"/>
              </a:rPr>
              <a:t>, T. T., </a:t>
            </a:r>
            <a:r>
              <a:rPr lang="en-US" sz="2000" dirty="0" err="1">
                <a:latin typeface="Times New Roman"/>
                <a:cs typeface="Times New Roman"/>
              </a:rPr>
              <a:t>Thornley</a:t>
            </a:r>
            <a:r>
              <a:rPr lang="en-US" sz="2000" dirty="0">
                <a:latin typeface="Times New Roman"/>
                <a:cs typeface="Times New Roman"/>
              </a:rPr>
              <a:t>, M. D., Regan, M. W., Wong, T., </a:t>
            </a:r>
            <a:r>
              <a:rPr lang="en-US" sz="2000" dirty="0" err="1">
                <a:latin typeface="Times New Roman"/>
                <a:cs typeface="Times New Roman"/>
              </a:rPr>
              <a:t>Sheth</a:t>
            </a:r>
            <a:r>
              <a:rPr lang="en-US" sz="2000" dirty="0">
                <a:latin typeface="Times New Roman"/>
                <a:cs typeface="Times New Roman"/>
              </a:rPr>
              <a:t>, K., Vogel, S. N., Blitz, L., &amp; Bock, D. C.-J. 2003, </a:t>
            </a:r>
            <a:r>
              <a:rPr lang="en-US" sz="2000" dirty="0" err="1">
                <a:latin typeface="Times New Roman"/>
                <a:cs typeface="Times New Roman"/>
              </a:rPr>
              <a:t>ApJS</a:t>
            </a:r>
            <a:r>
              <a:rPr lang="en-US" sz="2000" dirty="0">
                <a:latin typeface="Times New Roman"/>
                <a:cs typeface="Times New Roman"/>
              </a:rPr>
              <a:t>, 145, </a:t>
            </a:r>
            <a:r>
              <a:rPr lang="en-US" sz="2000" dirty="0" smtClean="0">
                <a:latin typeface="Times New Roman"/>
                <a:cs typeface="Times New Roman"/>
              </a:rPr>
              <a:t>259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Kennicutt</a:t>
            </a:r>
            <a:r>
              <a:rPr lang="en-US" sz="2000" dirty="0">
                <a:latin typeface="Times New Roman"/>
                <a:cs typeface="Times New Roman"/>
              </a:rPr>
              <a:t>, R. C., et al. 2003, PASP, 115, 928</a:t>
            </a:r>
          </a:p>
          <a:p>
            <a:r>
              <a:rPr lang="en-US" sz="2000" dirty="0">
                <a:latin typeface="Times New Roman"/>
                <a:cs typeface="Times New Roman"/>
              </a:rPr>
              <a:t>Kennicutt, R. C., et al. 2008, </a:t>
            </a:r>
            <a:r>
              <a:rPr lang="en-US" sz="2000" dirty="0" err="1">
                <a:latin typeface="Times New Roman"/>
                <a:cs typeface="Times New Roman"/>
              </a:rPr>
              <a:t>ApJS</a:t>
            </a:r>
            <a:r>
              <a:rPr lang="en-US" sz="2000" dirty="0">
                <a:latin typeface="Times New Roman"/>
                <a:cs typeface="Times New Roman"/>
              </a:rPr>
              <a:t>, 178, </a:t>
            </a:r>
            <a:r>
              <a:rPr lang="en-US" sz="2000" dirty="0" smtClean="0">
                <a:latin typeface="Times New Roman"/>
                <a:cs typeface="Times New Roman"/>
              </a:rPr>
              <a:t>247K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Kennicutt</a:t>
            </a:r>
            <a:r>
              <a:rPr lang="en-US" sz="2000" dirty="0">
                <a:latin typeface="Times New Roman"/>
                <a:cs typeface="Times New Roman"/>
              </a:rPr>
              <a:t>, R.C., et al. 2007, </a:t>
            </a:r>
            <a:r>
              <a:rPr lang="en-US" sz="2000" dirty="0" err="1">
                <a:latin typeface="Times New Roman"/>
                <a:cs typeface="Times New Roman"/>
              </a:rPr>
              <a:t>ApJ</a:t>
            </a:r>
            <a:r>
              <a:rPr lang="en-US" sz="2000" dirty="0">
                <a:latin typeface="Times New Roman"/>
                <a:cs typeface="Times New Roman"/>
              </a:rPr>
              <a:t>, 671, 333</a:t>
            </a:r>
          </a:p>
          <a:p>
            <a:r>
              <a:rPr lang="en-US" sz="2000" dirty="0">
                <a:latin typeface="Times New Roman"/>
                <a:cs typeface="Times New Roman"/>
              </a:rPr>
              <a:t>Walter, F., et al. 2008, AJ, 136, 2563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78646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Acknowledgements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Support for this project came from the NASA/ASU Space Grant Consortium.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Thank you to Dr. Paul Scowen and Kelley </a:t>
            </a:r>
            <a:r>
              <a:rPr lang="en-US" dirty="0" err="1" smtClean="0">
                <a:latin typeface="Times New Roman"/>
                <a:cs typeface="Times New Roman"/>
              </a:rPr>
              <a:t>Liebst</a:t>
            </a:r>
            <a:r>
              <a:rPr lang="en-US" dirty="0" smtClean="0">
                <a:latin typeface="Times New Roman"/>
                <a:cs typeface="Times New Roman"/>
              </a:rPr>
              <a:t> for serving as mentors throughout this project.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37058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Questions?</a:t>
            </a:r>
            <a:endParaRPr lang="en-US" sz="4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1972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375"/>
            <a:ext cx="3674846" cy="1746055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What is the </a:t>
            </a:r>
            <a:br>
              <a:rPr lang="en-US" sz="3200" dirty="0" smtClean="0">
                <a:latin typeface="Times New Roman"/>
                <a:cs typeface="Times New Roman"/>
              </a:rPr>
            </a:br>
            <a:r>
              <a:rPr lang="en-US" sz="3200" dirty="0" smtClean="0">
                <a:latin typeface="Times New Roman"/>
                <a:cs typeface="Times New Roman"/>
              </a:rPr>
              <a:t>Star Formation Efficiency?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79" y="1750431"/>
            <a:ext cx="3610267" cy="47364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		</a:t>
            </a:r>
          </a:p>
          <a:p>
            <a:r>
              <a:rPr lang="en-US" sz="2000" dirty="0">
                <a:latin typeface="Times New Roman"/>
                <a:cs typeface="Times New Roman"/>
              </a:rPr>
              <a:t>T</a:t>
            </a:r>
            <a:r>
              <a:rPr lang="en-US" sz="2000" dirty="0" smtClean="0">
                <a:latin typeface="Times New Roman"/>
                <a:cs typeface="Times New Roman"/>
              </a:rPr>
              <a:t>he star formation efficiency</a:t>
            </a:r>
            <a:br>
              <a:rPr lang="en-US" sz="2000" dirty="0" smtClean="0">
                <a:latin typeface="Times New Roman"/>
                <a:cs typeface="Times New Roman"/>
              </a:rPr>
            </a:br>
            <a:r>
              <a:rPr lang="en-US" sz="2000" dirty="0" smtClean="0">
                <a:latin typeface="Times New Roman"/>
                <a:cs typeface="Times New Roman"/>
              </a:rPr>
              <a:t>(SFE) is the ratio of the star </a:t>
            </a:r>
            <a:br>
              <a:rPr lang="en-US" sz="2000" dirty="0" smtClean="0">
                <a:latin typeface="Times New Roman"/>
                <a:cs typeface="Times New Roman"/>
              </a:rPr>
            </a:br>
            <a:r>
              <a:rPr lang="en-US" sz="2000" dirty="0" smtClean="0">
                <a:latin typeface="Times New Roman"/>
                <a:cs typeface="Times New Roman"/>
              </a:rPr>
              <a:t>formation rate (SFR) to</a:t>
            </a:r>
            <a:br>
              <a:rPr lang="en-US" sz="2000" dirty="0" smtClean="0">
                <a:latin typeface="Times New Roman"/>
                <a:cs typeface="Times New Roman"/>
              </a:rPr>
            </a:br>
            <a:r>
              <a:rPr lang="en-US" sz="2000" dirty="0" smtClean="0">
                <a:latin typeface="Times New Roman"/>
                <a:cs typeface="Times New Roman"/>
              </a:rPr>
              <a:t>the total gas surface density.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sz="2000" dirty="0" smtClean="0">
                <a:latin typeface="Times New Roman"/>
                <a:cs typeface="Times New Roman"/>
              </a:rPr>
              <a:t>This allows us to analyze how</a:t>
            </a:r>
            <a:br>
              <a:rPr lang="en-US" sz="2000" dirty="0" smtClean="0">
                <a:latin typeface="Times New Roman"/>
                <a:cs typeface="Times New Roman"/>
              </a:rPr>
            </a:br>
            <a:r>
              <a:rPr lang="en-US" sz="2000" dirty="0" smtClean="0">
                <a:latin typeface="Times New Roman"/>
                <a:cs typeface="Times New Roman"/>
              </a:rPr>
              <a:t>much of the gas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inside a galaxy is being formed into stars.</a:t>
            </a:r>
          </a:p>
        </p:txBody>
      </p:sp>
      <p:pic>
        <p:nvPicPr>
          <p:cNvPr id="7" name="Picture 6" descr="Pillars_of_Cre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847" y="585916"/>
            <a:ext cx="5469154" cy="570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25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524" y="0"/>
            <a:ext cx="4793602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Star Formation Rate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86789"/>
            <a:ext cx="5981821" cy="5571211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Times New Roman"/>
                <a:cs typeface="Times New Roman"/>
              </a:rPr>
              <a:t>The SFR is found by combining Hα optical emission and 24μm infrared (IR) emission.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 smtClean="0">
                <a:latin typeface="Times New Roman"/>
                <a:cs typeface="Times New Roman"/>
              </a:rPr>
              <a:t>Hα optical emission represents the current rate of recent star formation within a galaxy.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pPr marL="457200" lvl="1" indent="0">
              <a:buNone/>
            </a:pPr>
            <a:endParaRPr lang="en-US" sz="1800" dirty="0" smtClean="0"/>
          </a:p>
          <a:p>
            <a:r>
              <a:rPr lang="en-US" sz="2200" dirty="0" smtClean="0">
                <a:latin typeface="Times New Roman"/>
                <a:cs typeface="Times New Roman"/>
              </a:rPr>
              <a:t>24μm IR emission is thermal emission from dust grains that have absorbed optical light from stars and reprocessed it as infrared emission.</a:t>
            </a:r>
          </a:p>
          <a:p>
            <a:pPr marL="457200" lvl="1" indent="0">
              <a:buNone/>
            </a:pPr>
            <a:endParaRPr lang="en-US" sz="1800" dirty="0">
              <a:latin typeface="Times New Roman"/>
              <a:cs typeface="Times New Roman"/>
            </a:endParaRPr>
          </a:p>
        </p:txBody>
      </p:sp>
      <p:pic>
        <p:nvPicPr>
          <p:cNvPr id="4" name="Picture 3" descr="24um_Origin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9" t="13499" r="34992" b="13461"/>
          <a:stretch/>
        </p:blipFill>
        <p:spPr>
          <a:xfrm>
            <a:off x="5981822" y="3802340"/>
            <a:ext cx="2740276" cy="2456597"/>
          </a:xfrm>
          <a:prstGeom prst="rect">
            <a:avLst/>
          </a:prstGeom>
        </p:spPr>
      </p:pic>
      <p:pic>
        <p:nvPicPr>
          <p:cNvPr id="5" name="Picture 4" descr="Ha_Origina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4" t="10769" r="34948" b="16511"/>
          <a:stretch/>
        </p:blipFill>
        <p:spPr>
          <a:xfrm>
            <a:off x="5981822" y="677283"/>
            <a:ext cx="2740276" cy="24565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98277" y="6170661"/>
            <a:ext cx="3162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24μm image of NGC 4826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8277" y="3050320"/>
            <a:ext cx="3162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Hα image of NGC 4826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789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_Origin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3" t="2193" r="37635"/>
          <a:stretch/>
        </p:blipFill>
        <p:spPr>
          <a:xfrm>
            <a:off x="0" y="0"/>
            <a:ext cx="4578267" cy="6858000"/>
          </a:xfrm>
          <a:prstGeom prst="rect">
            <a:avLst/>
          </a:prstGeom>
        </p:spPr>
      </p:pic>
      <p:pic>
        <p:nvPicPr>
          <p:cNvPr id="5" name="Picture 4" descr="24um_Origina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8" t="2193" r="38402"/>
          <a:stretch/>
        </p:blipFill>
        <p:spPr>
          <a:xfrm>
            <a:off x="4578267" y="0"/>
            <a:ext cx="456573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090" y="82719"/>
            <a:ext cx="7519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C02FF"/>
                </a:solidFill>
                <a:latin typeface="Times New Roman"/>
                <a:cs typeface="Times New Roman"/>
              </a:rPr>
              <a:t>Hα</a:t>
            </a:r>
            <a:endParaRPr lang="en-US" sz="3200" dirty="0">
              <a:solidFill>
                <a:srgbClr val="FC02FF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8774" y="82719"/>
            <a:ext cx="13701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66FFFF"/>
                </a:solidFill>
                <a:latin typeface="Times New Roman"/>
                <a:cs typeface="Times New Roman"/>
              </a:rPr>
              <a:t>24μm</a:t>
            </a:r>
            <a:endParaRPr lang="en-US" sz="3200" dirty="0">
              <a:solidFill>
                <a:srgbClr val="66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7085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_Magenta_Circl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5" t="1677" r="37646"/>
          <a:stretch/>
        </p:blipFill>
        <p:spPr>
          <a:xfrm>
            <a:off x="0" y="0"/>
            <a:ext cx="459943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090" y="82719"/>
            <a:ext cx="7519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C02FF"/>
                </a:solidFill>
                <a:latin typeface="Times New Roman"/>
                <a:cs typeface="Times New Roman"/>
              </a:rPr>
              <a:t>Hα</a:t>
            </a:r>
            <a:endParaRPr lang="en-US" sz="3200" dirty="0">
              <a:solidFill>
                <a:srgbClr val="FC02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24um_Cyan_Circle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4" t="2771" r="37614"/>
          <a:stretch/>
        </p:blipFill>
        <p:spPr>
          <a:xfrm>
            <a:off x="4599431" y="-1"/>
            <a:ext cx="4544569" cy="6858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78774" y="82719"/>
            <a:ext cx="13701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66FFFF"/>
                </a:solidFill>
                <a:latin typeface="Times New Roman"/>
                <a:cs typeface="Times New Roman"/>
              </a:rPr>
              <a:t>24μm</a:t>
            </a:r>
            <a:endParaRPr lang="en-US" sz="3200" dirty="0">
              <a:solidFill>
                <a:srgbClr val="66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82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4um_Magenta_Cyan_Circl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3" r="37664"/>
          <a:stretch/>
        </p:blipFill>
        <p:spPr>
          <a:xfrm>
            <a:off x="4582442" y="-16713"/>
            <a:ext cx="4589423" cy="6874713"/>
          </a:xfrm>
          <a:prstGeom prst="rect">
            <a:avLst/>
          </a:prstGeom>
        </p:spPr>
      </p:pic>
      <p:pic>
        <p:nvPicPr>
          <p:cNvPr id="5" name="Picture 4" descr="Ha_Magenta_Cyan_Cirlc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9" r="37797"/>
          <a:stretch/>
        </p:blipFill>
        <p:spPr>
          <a:xfrm>
            <a:off x="0" y="0"/>
            <a:ext cx="459497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090" y="82719"/>
            <a:ext cx="7519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C02FF"/>
                </a:solidFill>
                <a:latin typeface="Times New Roman"/>
                <a:cs typeface="Times New Roman"/>
              </a:rPr>
              <a:t>Hα</a:t>
            </a:r>
            <a:endParaRPr lang="en-US" sz="3200" dirty="0">
              <a:solidFill>
                <a:srgbClr val="FC02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8774" y="82719"/>
            <a:ext cx="13701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66FFFF"/>
                </a:solidFill>
                <a:latin typeface="Times New Roman"/>
                <a:cs typeface="Times New Roman"/>
              </a:rPr>
              <a:t>24μm</a:t>
            </a:r>
            <a:endParaRPr lang="en-US" sz="3200" dirty="0">
              <a:solidFill>
                <a:srgbClr val="66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31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688" y="21120"/>
            <a:ext cx="4795483" cy="964861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Gas Surface Density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17638"/>
            <a:ext cx="5855226" cy="5440362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Times New Roman"/>
                <a:cs typeface="Times New Roman"/>
              </a:rPr>
              <a:t>The gas surface density is found by combining atomic (HI) and molecular hydrogen emission.</a:t>
            </a:r>
          </a:p>
          <a:p>
            <a:pPr marL="0" indent="0">
              <a:buNone/>
            </a:pPr>
            <a:endParaRPr lang="en-US" sz="22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200" dirty="0" smtClean="0">
              <a:latin typeface="Times New Roman"/>
              <a:cs typeface="Times New Roman"/>
            </a:endParaRPr>
          </a:p>
          <a:p>
            <a:r>
              <a:rPr lang="en-US" sz="2200" dirty="0" smtClean="0">
                <a:latin typeface="Times New Roman"/>
                <a:cs typeface="Times New Roman"/>
              </a:rPr>
              <a:t>HI is particularly useful in calculating the total surface density of atomic gas because of its 21cm spin-flip transition.</a:t>
            </a:r>
          </a:p>
          <a:p>
            <a:pPr marL="0" indent="0">
              <a:buNone/>
            </a:pPr>
            <a:endParaRPr lang="en-US" sz="18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1800" dirty="0">
              <a:latin typeface="Times New Roman"/>
              <a:cs typeface="Times New Roman"/>
            </a:endParaRPr>
          </a:p>
          <a:p>
            <a:r>
              <a:rPr lang="en-US" sz="2200" dirty="0" smtClean="0">
                <a:latin typeface="Times New Roman"/>
                <a:cs typeface="Times New Roman"/>
              </a:rPr>
              <a:t>Molecular hydrogen is the primary molecule inside of molecular clouds.</a:t>
            </a:r>
            <a:endParaRPr lang="en-US" sz="1800" dirty="0" smtClean="0">
              <a:latin typeface="Times New Roman"/>
              <a:cs typeface="Times New Roman"/>
            </a:endParaRP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Times New Roman"/>
                <a:cs typeface="Times New Roman"/>
              </a:rPr>
              <a:t>We must use Carbon Monoxide (CO) in order to detect it.</a:t>
            </a:r>
            <a:endParaRPr lang="en-US" sz="18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200" dirty="0" smtClean="0">
              <a:latin typeface="Times New Roman"/>
              <a:cs typeface="Times New Roman"/>
            </a:endParaRPr>
          </a:p>
        </p:txBody>
      </p:sp>
      <p:pic>
        <p:nvPicPr>
          <p:cNvPr id="4" name="Picture 3" descr="CO_Origin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4" t="6837" r="35966" b="14659"/>
          <a:stretch/>
        </p:blipFill>
        <p:spPr>
          <a:xfrm>
            <a:off x="6079176" y="3731081"/>
            <a:ext cx="2647099" cy="2669438"/>
          </a:xfrm>
          <a:prstGeom prst="rect">
            <a:avLst/>
          </a:prstGeom>
        </p:spPr>
      </p:pic>
      <p:pic>
        <p:nvPicPr>
          <p:cNvPr id="7" name="Picture 6" descr="HI_Origina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0" t="10916" r="36181" b="10916"/>
          <a:stretch/>
        </p:blipFill>
        <p:spPr>
          <a:xfrm>
            <a:off x="6079176" y="475589"/>
            <a:ext cx="2647099" cy="26327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98531" y="3033608"/>
            <a:ext cx="3162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HI image of NGC 4826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5631" y="6315388"/>
            <a:ext cx="3162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CO image of NGC 4826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1920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Methodology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Times New Roman"/>
                <a:cs typeface="Times New Roman"/>
              </a:rPr>
              <a:t>Measure the SFE on a pixel-by-pixel scale. </a:t>
            </a:r>
          </a:p>
          <a:p>
            <a:pPr marL="0" indent="0">
              <a:buNone/>
            </a:pPr>
            <a:endParaRPr lang="en-US" sz="2200" dirty="0" smtClean="0">
              <a:latin typeface="Times New Roman"/>
              <a:cs typeface="Times New Roman"/>
            </a:endParaRPr>
          </a:p>
          <a:p>
            <a:r>
              <a:rPr lang="en-US" sz="2200" dirty="0" smtClean="0">
                <a:latin typeface="Times New Roman"/>
                <a:cs typeface="Times New Roman"/>
              </a:rPr>
              <a:t>We calculate the SFR by using an empirical equation defined by Calzetti et al (2007).</a:t>
            </a:r>
          </a:p>
          <a:p>
            <a:pPr marL="0" indent="0">
              <a:buNone/>
            </a:pPr>
            <a:endParaRPr lang="en-US" sz="22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200" dirty="0">
              <a:latin typeface="Times New Roman"/>
              <a:cs typeface="Times New Roman"/>
            </a:endParaRPr>
          </a:p>
          <a:p>
            <a:r>
              <a:rPr lang="en-US" sz="2200" dirty="0" smtClean="0">
                <a:latin typeface="Times New Roman"/>
                <a:cs typeface="Times New Roman"/>
              </a:rPr>
              <a:t>We calculate the gas surface density using the empirical equation defined by Kennicutt et al (2007). </a:t>
            </a:r>
            <a:endParaRPr lang="en-US" sz="1800" dirty="0">
              <a:latin typeface="Times New Roman"/>
              <a:cs typeface="Times New Roman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1130953"/>
              </p:ext>
            </p:extLst>
          </p:nvPr>
        </p:nvGraphicFramePr>
        <p:xfrm>
          <a:off x="-551397" y="3414574"/>
          <a:ext cx="10011296" cy="259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8" name="Document" r:id="rId5" imgW="6858000" imgH="177800" progId="Word.Document.12">
                  <p:embed/>
                </p:oleObj>
              </mc:Choice>
              <mc:Fallback>
                <p:oleObj name="Document" r:id="rId5" imgW="6858000" imgH="177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551397" y="3414574"/>
                        <a:ext cx="10011296" cy="259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646353"/>
              </p:ext>
            </p:extLst>
          </p:nvPr>
        </p:nvGraphicFramePr>
        <p:xfrm>
          <a:off x="-831732" y="4913189"/>
          <a:ext cx="9842060" cy="492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" name="Document" r:id="rId8" imgW="6858000" imgH="342900" progId="Word.Document.12">
                  <p:embed/>
                </p:oleObj>
              </mc:Choice>
              <mc:Fallback>
                <p:oleObj name="Document" r:id="rId8" imgW="6858000" imgH="342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-831732" y="4913189"/>
                        <a:ext cx="9842060" cy="492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9042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_Plo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01"/>
          <a:stretch/>
        </p:blipFill>
        <p:spPr>
          <a:xfrm>
            <a:off x="1035958" y="869000"/>
            <a:ext cx="7043037" cy="5989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17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Results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293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5479</TotalTime>
  <Words>487</Words>
  <Application>Microsoft Macintosh PowerPoint</Application>
  <PresentationFormat>On-screen Show (4:3)</PresentationFormat>
  <Paragraphs>79</Paragraphs>
  <Slides>13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Document</vt:lpstr>
      <vt:lpstr>Star Formation Efficiency Analysis of the Galaxy NGC 4826</vt:lpstr>
      <vt:lpstr>What is the  Star Formation Efficiency?</vt:lpstr>
      <vt:lpstr>Star Formation Rate</vt:lpstr>
      <vt:lpstr>PowerPoint Presentation</vt:lpstr>
      <vt:lpstr>PowerPoint Presentation</vt:lpstr>
      <vt:lpstr>PowerPoint Presentation</vt:lpstr>
      <vt:lpstr>Gas Surface Density</vt:lpstr>
      <vt:lpstr>Methodology</vt:lpstr>
      <vt:lpstr>Results</vt:lpstr>
      <vt:lpstr>Future Work</vt:lpstr>
      <vt:lpstr>References</vt:lpstr>
      <vt:lpstr>Acknowledgements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Nathanael Mains</dc:creator>
  <cp:lastModifiedBy>Nathanael Mains</cp:lastModifiedBy>
  <cp:revision>230</cp:revision>
  <dcterms:created xsi:type="dcterms:W3CDTF">2019-03-01T12:01:34Z</dcterms:created>
  <dcterms:modified xsi:type="dcterms:W3CDTF">2019-04-02T06:30:47Z</dcterms:modified>
</cp:coreProperties>
</file>